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75" r:id="rId3"/>
    <p:sldId id="274" r:id="rId4"/>
    <p:sldId id="276" r:id="rId5"/>
    <p:sldId id="263" r:id="rId6"/>
    <p:sldId id="278" r:id="rId7"/>
    <p:sldId id="262" r:id="rId8"/>
    <p:sldId id="268" r:id="rId9"/>
    <p:sldId id="264" r:id="rId10"/>
    <p:sldId id="271" r:id="rId11"/>
    <p:sldId id="280" r:id="rId12"/>
    <p:sldId id="279" r:id="rId13"/>
    <p:sldId id="270" r:id="rId14"/>
    <p:sldId id="266" r:id="rId15"/>
    <p:sldId id="265" r:id="rId16"/>
    <p:sldId id="273" r:id="rId17"/>
    <p:sldId id="277" r:id="rId18"/>
    <p:sldId id="281" r:id="rId19"/>
    <p:sldId id="28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8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7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D361A9-A7EA-41DD-B6B1-30796B6E83D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0A4D619-8ED1-4B3D-9EA8-A253238CF0CB}">
      <dgm:prSet phldrT="[Text]"/>
      <dgm:spPr/>
      <dgm:t>
        <a:bodyPr/>
        <a:lstStyle/>
        <a:p>
          <a:r>
            <a:rPr lang="cs-CZ" dirty="0" smtClean="0"/>
            <a:t>Květen 2014</a:t>
          </a:r>
        </a:p>
        <a:p>
          <a:r>
            <a:rPr lang="cs-CZ" dirty="0" smtClean="0"/>
            <a:t>K5 PREVIEW</a:t>
          </a:r>
          <a:endParaRPr lang="cs-CZ" dirty="0"/>
        </a:p>
      </dgm:t>
    </dgm:pt>
    <dgm:pt modelId="{D1ADA8BE-08F4-45AE-9334-903CBB337853}" type="parTrans" cxnId="{8D2CBBFD-E0DA-43BE-9E39-A64F5B7F8D7A}">
      <dgm:prSet/>
      <dgm:spPr/>
      <dgm:t>
        <a:bodyPr/>
        <a:lstStyle/>
        <a:p>
          <a:endParaRPr lang="cs-CZ"/>
        </a:p>
      </dgm:t>
    </dgm:pt>
    <dgm:pt modelId="{B74D1437-04E9-46F6-B0B9-B2E31AF51FC9}" type="sibTrans" cxnId="{8D2CBBFD-E0DA-43BE-9E39-A64F5B7F8D7A}">
      <dgm:prSet/>
      <dgm:spPr/>
      <dgm:t>
        <a:bodyPr/>
        <a:lstStyle/>
        <a:p>
          <a:endParaRPr lang="cs-CZ"/>
        </a:p>
      </dgm:t>
    </dgm:pt>
    <dgm:pt modelId="{82CD65D9-0064-4772-A449-503AE18C1B36}">
      <dgm:prSet phldrT="[Text]"/>
      <dgm:spPr/>
      <dgm:t>
        <a:bodyPr/>
        <a:lstStyle/>
        <a:p>
          <a:r>
            <a:rPr lang="cs-CZ" dirty="0" smtClean="0"/>
            <a:t>Po prázdninách</a:t>
          </a:r>
          <a:br>
            <a:rPr lang="cs-CZ" dirty="0" smtClean="0"/>
          </a:br>
          <a:r>
            <a:rPr lang="cs-CZ" dirty="0" smtClean="0"/>
            <a:t>K5 BETA</a:t>
          </a:r>
          <a:endParaRPr lang="cs-CZ" dirty="0"/>
        </a:p>
      </dgm:t>
    </dgm:pt>
    <dgm:pt modelId="{99ECBC75-185B-4B62-A5F8-D837B1D1098D}" type="parTrans" cxnId="{7C5D0C33-33A7-4350-A22D-9EE6C52767E2}">
      <dgm:prSet/>
      <dgm:spPr/>
      <dgm:t>
        <a:bodyPr/>
        <a:lstStyle/>
        <a:p>
          <a:endParaRPr lang="cs-CZ"/>
        </a:p>
      </dgm:t>
    </dgm:pt>
    <dgm:pt modelId="{EB1FCF0D-2E6E-4E07-93F5-78DEAA81B268}" type="sibTrans" cxnId="{7C5D0C33-33A7-4350-A22D-9EE6C52767E2}">
      <dgm:prSet/>
      <dgm:spPr/>
      <dgm:t>
        <a:bodyPr/>
        <a:lstStyle/>
        <a:p>
          <a:endParaRPr lang="cs-CZ"/>
        </a:p>
      </dgm:t>
    </dgm:pt>
    <dgm:pt modelId="{EE5160B0-7348-44C7-BB6E-1B04FEBF4159}">
      <dgm:prSet phldrT="[Text]"/>
      <dgm:spPr/>
      <dgm:t>
        <a:bodyPr/>
        <a:lstStyle/>
        <a:p>
          <a:r>
            <a:rPr lang="cs-CZ" dirty="0" smtClean="0"/>
            <a:t>Podzim 2014</a:t>
          </a:r>
          <a:br>
            <a:rPr lang="cs-CZ" dirty="0" smtClean="0"/>
          </a:br>
          <a:r>
            <a:rPr lang="cs-CZ" dirty="0" smtClean="0"/>
            <a:t>K5 RELEASE</a:t>
          </a:r>
          <a:endParaRPr lang="cs-CZ" dirty="0"/>
        </a:p>
      </dgm:t>
    </dgm:pt>
    <dgm:pt modelId="{2D621F4D-6944-49A0-9378-A6142FDABE83}" type="parTrans" cxnId="{402E11D0-28FD-4B9C-A91B-788F27069485}">
      <dgm:prSet/>
      <dgm:spPr/>
      <dgm:t>
        <a:bodyPr/>
        <a:lstStyle/>
        <a:p>
          <a:endParaRPr lang="cs-CZ"/>
        </a:p>
      </dgm:t>
    </dgm:pt>
    <dgm:pt modelId="{E35D5C96-D046-4B7A-B3C3-53EF3C86A6E0}" type="sibTrans" cxnId="{402E11D0-28FD-4B9C-A91B-788F27069485}">
      <dgm:prSet/>
      <dgm:spPr/>
      <dgm:t>
        <a:bodyPr/>
        <a:lstStyle/>
        <a:p>
          <a:endParaRPr lang="cs-CZ"/>
        </a:p>
      </dgm:t>
    </dgm:pt>
    <dgm:pt modelId="{365C4CB5-1EA8-4D88-A10E-C7C4B0126631}" type="pres">
      <dgm:prSet presAssocID="{02D361A9-A7EA-41DD-B6B1-30796B6E83D6}" presName="arrowDiagram" presStyleCnt="0">
        <dgm:presLayoutVars>
          <dgm:chMax val="5"/>
          <dgm:dir/>
          <dgm:resizeHandles val="exact"/>
        </dgm:presLayoutVars>
      </dgm:prSet>
      <dgm:spPr/>
    </dgm:pt>
    <dgm:pt modelId="{CC5920DC-B0FA-4B95-B2A1-85971064A165}" type="pres">
      <dgm:prSet presAssocID="{02D361A9-A7EA-41DD-B6B1-30796B6E83D6}" presName="arrow" presStyleLbl="bgShp" presStyleIdx="0" presStyleCnt="1"/>
      <dgm:spPr>
        <a:solidFill>
          <a:srgbClr val="C00000"/>
        </a:solidFill>
      </dgm:spPr>
    </dgm:pt>
    <dgm:pt modelId="{C41D68A8-A6F0-428B-952C-F66184B719F7}" type="pres">
      <dgm:prSet presAssocID="{02D361A9-A7EA-41DD-B6B1-30796B6E83D6}" presName="arrowDiagram3" presStyleCnt="0"/>
      <dgm:spPr/>
    </dgm:pt>
    <dgm:pt modelId="{6172B7B8-76E8-42C3-B588-3B8C9F2A756E}" type="pres">
      <dgm:prSet presAssocID="{20A4D619-8ED1-4B3D-9EA8-A253238CF0CB}" presName="bullet3a" presStyleLbl="node1" presStyleIdx="0" presStyleCnt="3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</dgm:pt>
    <dgm:pt modelId="{32800CF7-248D-4449-9A83-E983764D8BFD}" type="pres">
      <dgm:prSet presAssocID="{20A4D619-8ED1-4B3D-9EA8-A253238CF0CB}" presName="textBox3a" presStyleLbl="revTx" presStyleIdx="0" presStyleCnt="3" custLinFactNeighborY="10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1FE06-AE85-44A4-BCF0-F6916ED77778}" type="pres">
      <dgm:prSet presAssocID="{82CD65D9-0064-4772-A449-503AE18C1B36}" presName="bullet3b" presStyleLbl="node1" presStyleIdx="1" presStyleCnt="3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</dgm:pt>
    <dgm:pt modelId="{FB4E2188-719E-4F7E-A611-CF976C24E8B4}" type="pres">
      <dgm:prSet presAssocID="{82CD65D9-0064-4772-A449-503AE18C1B36}" presName="textBox3b" presStyleLbl="revTx" presStyleIdx="1" presStyleCnt="3" custScaleX="127967" custScaleY="49839" custLinFactNeighborX="4922" custLinFactNeighborY="-112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A96AB02-F356-4A84-8F55-50C6F589212B}" type="pres">
      <dgm:prSet presAssocID="{EE5160B0-7348-44C7-BB6E-1B04FEBF4159}" presName="bullet3c" presStyleLbl="node1" presStyleIdx="2" presStyleCnt="3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</dgm:pt>
    <dgm:pt modelId="{AF12F75B-F85B-4E63-91E7-C4CB6AE565A5}" type="pres">
      <dgm:prSet presAssocID="{EE5160B0-7348-44C7-BB6E-1B04FEBF4159}" presName="textBox3c" presStyleLbl="revTx" presStyleIdx="2" presStyleCnt="3" custScaleX="136557" custScaleY="55298" custLinFactNeighborX="19687" custLinFactNeighborY="842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D2CBBFD-E0DA-43BE-9E39-A64F5B7F8D7A}" srcId="{02D361A9-A7EA-41DD-B6B1-30796B6E83D6}" destId="{20A4D619-8ED1-4B3D-9EA8-A253238CF0CB}" srcOrd="0" destOrd="0" parTransId="{D1ADA8BE-08F4-45AE-9334-903CBB337853}" sibTransId="{B74D1437-04E9-46F6-B0B9-B2E31AF51FC9}"/>
    <dgm:cxn modelId="{FBE576AC-608D-4E54-BA60-A4024936AE21}" type="presOf" srcId="{02D361A9-A7EA-41DD-B6B1-30796B6E83D6}" destId="{365C4CB5-1EA8-4D88-A10E-C7C4B0126631}" srcOrd="0" destOrd="0" presId="urn:microsoft.com/office/officeart/2005/8/layout/arrow2"/>
    <dgm:cxn modelId="{7F3805D1-4975-4985-B235-D0B0DF30BEF3}" type="presOf" srcId="{20A4D619-8ED1-4B3D-9EA8-A253238CF0CB}" destId="{32800CF7-248D-4449-9A83-E983764D8BFD}" srcOrd="0" destOrd="0" presId="urn:microsoft.com/office/officeart/2005/8/layout/arrow2"/>
    <dgm:cxn modelId="{7C5D0C33-33A7-4350-A22D-9EE6C52767E2}" srcId="{02D361A9-A7EA-41DD-B6B1-30796B6E83D6}" destId="{82CD65D9-0064-4772-A449-503AE18C1B36}" srcOrd="1" destOrd="0" parTransId="{99ECBC75-185B-4B62-A5F8-D837B1D1098D}" sibTransId="{EB1FCF0D-2E6E-4E07-93F5-78DEAA81B268}"/>
    <dgm:cxn modelId="{4DE3F176-5BA9-4006-8CCB-5DF5D2F8A139}" type="presOf" srcId="{82CD65D9-0064-4772-A449-503AE18C1B36}" destId="{FB4E2188-719E-4F7E-A611-CF976C24E8B4}" srcOrd="0" destOrd="0" presId="urn:microsoft.com/office/officeart/2005/8/layout/arrow2"/>
    <dgm:cxn modelId="{3D5C98E0-C49E-4B86-BB3C-B6374B2DC033}" type="presOf" srcId="{EE5160B0-7348-44C7-BB6E-1B04FEBF4159}" destId="{AF12F75B-F85B-4E63-91E7-C4CB6AE565A5}" srcOrd="0" destOrd="0" presId="urn:microsoft.com/office/officeart/2005/8/layout/arrow2"/>
    <dgm:cxn modelId="{402E11D0-28FD-4B9C-A91B-788F27069485}" srcId="{02D361A9-A7EA-41DD-B6B1-30796B6E83D6}" destId="{EE5160B0-7348-44C7-BB6E-1B04FEBF4159}" srcOrd="2" destOrd="0" parTransId="{2D621F4D-6944-49A0-9378-A6142FDABE83}" sibTransId="{E35D5C96-D046-4B7A-B3C3-53EF3C86A6E0}"/>
    <dgm:cxn modelId="{4CAB77BA-7B62-4CA9-9DAA-88B715F524AF}" type="presParOf" srcId="{365C4CB5-1EA8-4D88-A10E-C7C4B0126631}" destId="{CC5920DC-B0FA-4B95-B2A1-85971064A165}" srcOrd="0" destOrd="0" presId="urn:microsoft.com/office/officeart/2005/8/layout/arrow2"/>
    <dgm:cxn modelId="{A0D936E8-5802-452C-BCDA-9FC5A3D2E535}" type="presParOf" srcId="{365C4CB5-1EA8-4D88-A10E-C7C4B0126631}" destId="{C41D68A8-A6F0-428B-952C-F66184B719F7}" srcOrd="1" destOrd="0" presId="urn:microsoft.com/office/officeart/2005/8/layout/arrow2"/>
    <dgm:cxn modelId="{2F0F177D-61C4-47AC-BD91-8F70DB96F0C5}" type="presParOf" srcId="{C41D68A8-A6F0-428B-952C-F66184B719F7}" destId="{6172B7B8-76E8-42C3-B588-3B8C9F2A756E}" srcOrd="0" destOrd="0" presId="urn:microsoft.com/office/officeart/2005/8/layout/arrow2"/>
    <dgm:cxn modelId="{76FA8D9A-2AE6-4F3E-9EEB-7EE852A00803}" type="presParOf" srcId="{C41D68A8-A6F0-428B-952C-F66184B719F7}" destId="{32800CF7-248D-4449-9A83-E983764D8BFD}" srcOrd="1" destOrd="0" presId="urn:microsoft.com/office/officeart/2005/8/layout/arrow2"/>
    <dgm:cxn modelId="{BC7F8AF1-3A25-4AF4-A7F5-EF6DA54FFDD3}" type="presParOf" srcId="{C41D68A8-A6F0-428B-952C-F66184B719F7}" destId="{4D41FE06-AE85-44A4-BCF0-F6916ED77778}" srcOrd="2" destOrd="0" presId="urn:microsoft.com/office/officeart/2005/8/layout/arrow2"/>
    <dgm:cxn modelId="{85B446B6-87DD-485A-BBBA-F12E8B1A7FCD}" type="presParOf" srcId="{C41D68A8-A6F0-428B-952C-F66184B719F7}" destId="{FB4E2188-719E-4F7E-A611-CF976C24E8B4}" srcOrd="3" destOrd="0" presId="urn:microsoft.com/office/officeart/2005/8/layout/arrow2"/>
    <dgm:cxn modelId="{199C5F2B-3BB0-4E38-B650-B75D026C01EC}" type="presParOf" srcId="{C41D68A8-A6F0-428B-952C-F66184B719F7}" destId="{AA96AB02-F356-4A84-8F55-50C6F589212B}" srcOrd="4" destOrd="0" presId="urn:microsoft.com/office/officeart/2005/8/layout/arrow2"/>
    <dgm:cxn modelId="{054F51AB-E6CB-48B1-AF32-2FB25822E9DE}" type="presParOf" srcId="{C41D68A8-A6F0-428B-952C-F66184B719F7}" destId="{AF12F75B-F85B-4E63-91E7-C4CB6AE565A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920DC-B0FA-4B95-B2A1-85971064A165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2B7B8-76E8-42C3-B588-3B8C9F2A756E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32800CF7-248D-4449-9A83-E983764D8BFD}">
      <dsp:nvSpPr>
        <dsp:cNvPr id="0" name=""/>
        <dsp:cNvSpPr/>
      </dsp:nvSpPr>
      <dsp:spPr>
        <a:xfrm>
          <a:off x="853440" y="2947131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Květen 2014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K5 PREVIEW</a:t>
          </a:r>
          <a:endParaRPr lang="cs-CZ" sz="2000" kern="1200" dirty="0"/>
        </a:p>
      </dsp:txBody>
      <dsp:txXfrm>
        <a:off x="853440" y="2947131"/>
        <a:ext cx="1420368" cy="1101090"/>
      </dsp:txXfrm>
    </dsp:sp>
    <dsp:sp modelId="{4D41FE06-AE85-44A4-BCF0-F6916ED77778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FB4E2188-719E-4F7E-A611-CF976C24E8B4}">
      <dsp:nvSpPr>
        <dsp:cNvPr id="0" name=""/>
        <dsp:cNvSpPr/>
      </dsp:nvSpPr>
      <dsp:spPr>
        <a:xfrm>
          <a:off x="2183906" y="2151140"/>
          <a:ext cx="1872208" cy="103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Po prázdninách</a:t>
          </a:r>
          <a:br>
            <a:rPr lang="cs-CZ" sz="2000" kern="1200" dirty="0" smtClean="0"/>
          </a:br>
          <a:r>
            <a:rPr lang="cs-CZ" sz="2000" kern="1200" dirty="0" smtClean="0"/>
            <a:t>K5 BETA</a:t>
          </a:r>
          <a:endParaRPr lang="cs-CZ" sz="2000" kern="1200" dirty="0"/>
        </a:p>
      </dsp:txBody>
      <dsp:txXfrm>
        <a:off x="2183906" y="2151140"/>
        <a:ext cx="1872208" cy="1032983"/>
      </dsp:txXfrm>
    </dsp:sp>
    <dsp:sp modelId="{AA96AB02-F356-4A84-8F55-50C6F589212B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AF12F75B-F85B-4E63-91E7-C4CB6AE565A5}">
      <dsp:nvSpPr>
        <dsp:cNvPr id="0" name=""/>
        <dsp:cNvSpPr/>
      </dsp:nvSpPr>
      <dsp:spPr>
        <a:xfrm>
          <a:off x="4074446" y="2104009"/>
          <a:ext cx="1997883" cy="1464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Podzim 2014</a:t>
          </a:r>
          <a:br>
            <a:rPr lang="cs-CZ" sz="2000" kern="1200" dirty="0" smtClean="0"/>
          </a:br>
          <a:r>
            <a:rPr lang="cs-CZ" sz="2000" kern="1200" dirty="0" smtClean="0"/>
            <a:t>K5 RELEASE</a:t>
          </a:r>
          <a:endParaRPr lang="cs-CZ" sz="2000" kern="1200" dirty="0"/>
        </a:p>
      </dsp:txBody>
      <dsp:txXfrm>
        <a:off x="4074446" y="2104009"/>
        <a:ext cx="1997883" cy="1464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20870-7EB4-4BB3-9340-D93223E6EFE6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A5788-827E-401C-9151-48B9E997886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16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A5788-827E-401C-9151-48B9E997886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20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10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80197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11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31177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12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7738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13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13035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14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302392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15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94443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16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31273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17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470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18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97490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A5788-827E-401C-9151-48B9E997886A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781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2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3358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3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5093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A5788-827E-401C-9151-48B9E997886A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13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5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58549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6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712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7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64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8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5613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1E07-DFCD-4AC4-A9EB-6933796C77AD}" type="slidenum">
              <a:rPr lang="cs-CZ"/>
              <a:pPr/>
              <a:t>9</a:t>
            </a:fld>
            <a:endParaRPr 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8996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B1846-0015-4030-9AD2-275AE4CF774F}" type="datetimeFigureOut">
              <a:rPr lang="cs-CZ" smtClean="0"/>
              <a:pPr/>
              <a:t>05.09.14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A3DC-642D-4447-8DB4-300496E40D0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vmkramerius.incad.cz:8080/client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eskaexpedice/kramerius/wiki/ClientAPIDEV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4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62000" y="1775760"/>
            <a:ext cx="7848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Pomáháme vám využívat </a:t>
            </a:r>
            <a:b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</a:b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vaše informace</a:t>
            </a:r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cs-CZ" sz="2400" b="1" dirty="0">
              <a:solidFill>
                <a:srgbClr val="990000"/>
              </a:solidFill>
              <a:latin typeface="Segoe UI Ligh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cs-CZ" sz="2400" b="1" dirty="0">
                <a:latin typeface="Segoe UI Light" pitchFamily="34" charset="0"/>
              </a:rPr>
              <a:t>NOVÉ UI PRO PŘÍSTUP K DIGITÁLNÍM SBÍRKÁM </a:t>
            </a:r>
            <a:endParaRPr lang="cs-CZ" sz="2400" b="1" dirty="0" smtClean="0">
              <a:solidFill>
                <a:srgbClr val="CC0000"/>
              </a:solidFill>
              <a:latin typeface="Segoe UI Ligh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cs-CZ" sz="2400" b="1" dirty="0" smtClean="0">
                <a:solidFill>
                  <a:srgbClr val="C00000"/>
                </a:solidFill>
                <a:latin typeface="Segoe UI Light" pitchFamily="34" charset="0"/>
              </a:rPr>
              <a:t>KRAMERIUS 5</a:t>
            </a:r>
            <a:endParaRPr lang="cs-CZ" sz="2400" b="1" dirty="0">
              <a:solidFill>
                <a:srgbClr val="C00000"/>
              </a:solidFill>
              <a:latin typeface="Segoe UI Light" pitchFamily="34" charset="0"/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4716016" y="5851525"/>
            <a:ext cx="40767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cs-CZ" sz="1000" dirty="0" smtClean="0">
                <a:latin typeface="Segoe UI Light" pitchFamily="34" charset="0"/>
              </a:rPr>
              <a:t>5/2014   INCAD</a:t>
            </a:r>
            <a:endParaRPr lang="cs-CZ" sz="1000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OBRAZOVKA VYHLEDÁVÁNÍ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Přepínání přehledu (sloupce) 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Navigace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Náhled + stručný popis</a:t>
            </a:r>
            <a:endParaRPr lang="cs-CZ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4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OBRAZOVKA VYHLEDÁVÁNÍ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603507"/>
            <a:ext cx="6480000" cy="3374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2707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OBRAZOVKA VYHLEDÁVÁNÍ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92" y="1866725"/>
            <a:ext cx="6480000" cy="3218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3390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STRUKTURA DOKUMENTŮ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457428"/>
            <a:ext cx="5400000" cy="3609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2897588"/>
            <a:ext cx="5400000" cy="3123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122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OBRAZOVKA ČTENÍ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  <a:latin typeface="Segoe UI Light" pitchFamily="34" charset="0"/>
              </a:rPr>
              <a:t>Maximální prostor pro dokument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 smtClean="0">
                <a:latin typeface="Segoe UI Light" pitchFamily="34" charset="0"/>
              </a:rPr>
              <a:t>Horizontal</a:t>
            </a:r>
            <a:r>
              <a:rPr lang="cs-CZ" sz="2400" dirty="0" smtClean="0">
                <a:latin typeface="Segoe UI Light" pitchFamily="34" charset="0"/>
              </a:rPr>
              <a:t> </a:t>
            </a:r>
            <a:r>
              <a:rPr lang="cs-CZ" sz="2400" dirty="0" err="1" smtClean="0">
                <a:latin typeface="Segoe UI Light" pitchFamily="34" charset="0"/>
              </a:rPr>
              <a:t>slider</a:t>
            </a:r>
            <a:r>
              <a:rPr lang="cs-CZ" sz="2400" dirty="0" smtClean="0">
                <a:latin typeface="Segoe UI Light" pitchFamily="34" charset="0"/>
              </a:rPr>
              <a:t> - </a:t>
            </a:r>
            <a:r>
              <a:rPr lang="cs-CZ" sz="2400" dirty="0">
                <a:latin typeface="Segoe UI Light" pitchFamily="34" charset="0"/>
              </a:rPr>
              <a:t>s</a:t>
            </a:r>
            <a:r>
              <a:rPr lang="cs-CZ" sz="2400" dirty="0" smtClean="0">
                <a:latin typeface="Segoe UI Light" pitchFamily="34" charset="0"/>
              </a:rPr>
              <a:t>trana: </a:t>
            </a:r>
            <a:r>
              <a:rPr lang="en-GB" sz="2400" dirty="0" smtClean="0">
                <a:latin typeface="Segoe UI Light" pitchFamily="34" charset="0"/>
              </a:rPr>
              <a:t>[</a:t>
            </a:r>
            <a:r>
              <a:rPr lang="cs-CZ" sz="2400" dirty="0" smtClean="0">
                <a:latin typeface="Segoe UI Light" pitchFamily="34" charset="0"/>
              </a:rPr>
              <a:t>23</a:t>
            </a:r>
            <a:r>
              <a:rPr lang="en-GB" sz="2400" dirty="0" smtClean="0">
                <a:latin typeface="Segoe UI Light" pitchFamily="34" charset="0"/>
              </a:rPr>
              <a:t>]</a:t>
            </a:r>
            <a:r>
              <a:rPr lang="cs-CZ" sz="2400" dirty="0" smtClean="0">
                <a:latin typeface="Segoe UI Light" pitchFamily="34" charset="0"/>
              </a:rPr>
              <a:t> / 184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Listování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Zoom (+,-), zachování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2400" dirty="0" smtClean="0">
                <a:latin typeface="Segoe UI Light" pitchFamily="34" charset="0"/>
              </a:rPr>
              <a:t>&gt; </a:t>
            </a:r>
            <a:r>
              <a:rPr lang="cs-CZ" sz="2400" dirty="0" smtClean="0">
                <a:latin typeface="Segoe UI Light" pitchFamily="34" charset="0"/>
              </a:rPr>
              <a:t>informace o knize, obsah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2400" dirty="0" smtClean="0">
                <a:latin typeface="Segoe UI Light" pitchFamily="34" charset="0"/>
              </a:rPr>
              <a:t>&gt; </a:t>
            </a:r>
            <a:r>
              <a:rPr lang="cs-CZ" sz="2400" dirty="0" smtClean="0">
                <a:latin typeface="Segoe UI Light" pitchFamily="34" charset="0"/>
              </a:rPr>
              <a:t>sdílení (mail, tisk, </a:t>
            </a:r>
            <a:r>
              <a:rPr lang="cs-CZ" sz="2400" dirty="0" err="1" smtClean="0">
                <a:latin typeface="Segoe UI Light" pitchFamily="34" charset="0"/>
              </a:rPr>
              <a:t>fb</a:t>
            </a:r>
            <a:r>
              <a:rPr lang="cs-CZ" sz="2400" dirty="0" smtClean="0">
                <a:latin typeface="Segoe UI Light" pitchFamily="34" charset="0"/>
              </a:rPr>
              <a:t>)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Přehled stran / 1 strana / 2 strany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Čtení textu – inverzní barva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Hledání v rámci dokumentu</a:t>
            </a:r>
          </a:p>
        </p:txBody>
      </p:sp>
    </p:spTree>
    <p:extLst>
      <p:ext uri="{BB962C8B-B14F-4D97-AF65-F5344CB8AC3E}">
        <p14:creationId xmlns:p14="http://schemas.microsoft.com/office/powerpoint/2010/main" val="206209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OBRAZOVKA ČTENÍ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358147"/>
            <a:ext cx="3960000" cy="42401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3140968"/>
            <a:ext cx="4320000" cy="22494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9070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K5 PREVIEW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00" y="2541255"/>
            <a:ext cx="3600000" cy="18739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624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CO PŘINESE PŘECHOD NA K5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>
                <a:latin typeface="Segoe UI Light" pitchFamily="34" charset="0"/>
              </a:rPr>
              <a:t>n</a:t>
            </a:r>
            <a:r>
              <a:rPr lang="cs-CZ" sz="2400" b="1" dirty="0" smtClean="0">
                <a:latin typeface="Segoe UI Light" pitchFamily="34" charset="0"/>
              </a:rPr>
              <a:t>asazení K5 na K4.8+ prostředí 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>
                <a:latin typeface="Segoe UI Light" pitchFamily="34" charset="0"/>
              </a:rPr>
              <a:t>NENÍ vyžadována </a:t>
            </a:r>
            <a:r>
              <a:rPr lang="cs-CZ" sz="2400" b="1" dirty="0" smtClean="0">
                <a:latin typeface="Segoe UI Light" pitchFamily="34" charset="0"/>
              </a:rPr>
              <a:t>migrace dat</a:t>
            </a:r>
            <a:endParaRPr lang="cs-CZ" sz="2400" b="1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 smtClean="0">
                <a:latin typeface="Segoe UI Light" pitchFamily="34" charset="0"/>
              </a:rPr>
              <a:t>NEJSOU změny v datové struktuře</a:t>
            </a:r>
          </a:p>
        </p:txBody>
      </p:sp>
    </p:spTree>
    <p:extLst>
      <p:ext uri="{BB962C8B-B14F-4D97-AF65-F5344CB8AC3E}">
        <p14:creationId xmlns:p14="http://schemas.microsoft.com/office/powerpoint/2010/main" val="189660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KDY BUDE K5 ?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79441043"/>
              </p:ext>
            </p:extLst>
          </p:nvPr>
        </p:nvGraphicFramePr>
        <p:xfrm>
          <a:off x="1475656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7528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4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62000" y="1775760"/>
            <a:ext cx="784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Pomáháme vám využívat </a:t>
            </a:r>
            <a:b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</a:b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vaše informace</a:t>
            </a:r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cs-CZ" sz="2400" b="1" dirty="0">
              <a:solidFill>
                <a:srgbClr val="990000"/>
              </a:solidFill>
              <a:latin typeface="Segoe UI Light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solidFill>
                  <a:srgbClr val="CC0000"/>
                </a:solidFill>
                <a:latin typeface="Segoe UI Light" pitchFamily="34" charset="0"/>
              </a:rPr>
              <a:t>Děkujeme </a:t>
            </a:r>
            <a:r>
              <a:rPr lang="cs-CZ" sz="2400" b="1" dirty="0" smtClean="0">
                <a:solidFill>
                  <a:srgbClr val="CC0000"/>
                </a:solidFill>
                <a:latin typeface="Segoe UI Light" pitchFamily="34" charset="0"/>
              </a:rPr>
              <a:t>za </a:t>
            </a:r>
            <a:r>
              <a:rPr lang="cs-CZ" sz="2400" b="1" dirty="0" smtClean="0">
                <a:solidFill>
                  <a:srgbClr val="CC0000"/>
                </a:solidFill>
                <a:latin typeface="Segoe UI Light" pitchFamily="34" charset="0"/>
              </a:rPr>
              <a:t>pozornost</a:t>
            </a:r>
            <a:endParaRPr lang="cs-CZ" sz="2400" b="1" dirty="0" smtClean="0">
              <a:solidFill>
                <a:srgbClr val="CC0000"/>
              </a:solidFill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83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CO USLYŠÍTE / UVIDÍTE</a:t>
            </a:r>
            <a:endParaRPr lang="cs-CZ" sz="3200" b="1" dirty="0">
              <a:latin typeface="Segoe UI Light" pitchFamily="34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55576" y="1214422"/>
            <a:ext cx="792961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Co nového ve vývoji projektu Kramerius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aktuality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p</a:t>
            </a:r>
            <a:r>
              <a:rPr lang="cs-CZ" sz="2400" dirty="0" smtClean="0">
                <a:latin typeface="Segoe UI Light" pitchFamily="34" charset="0"/>
              </a:rPr>
              <a:t>ředpoklady a směr vývoje K5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k</a:t>
            </a:r>
            <a:r>
              <a:rPr lang="cs-CZ" sz="2400" dirty="0" smtClean="0">
                <a:latin typeface="Segoe UI Light" pitchFamily="34" charset="0"/>
              </a:rPr>
              <a:t>omponenty K5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K5 </a:t>
            </a:r>
            <a:r>
              <a:rPr lang="cs-CZ" sz="2400" b="1" dirty="0" err="1" smtClean="0">
                <a:latin typeface="Segoe UI Light" pitchFamily="34" charset="0"/>
              </a:rPr>
              <a:t>preview</a:t>
            </a:r>
            <a:r>
              <a:rPr lang="cs-CZ" sz="2400" b="1" dirty="0" smtClean="0">
                <a:latin typeface="Segoe UI Light" pitchFamily="34" charset="0"/>
              </a:rPr>
              <a:t> 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>
                <a:latin typeface="Segoe UI Light" pitchFamily="34" charset="0"/>
              </a:rPr>
              <a:t>d</a:t>
            </a:r>
            <a:r>
              <a:rPr lang="cs-CZ" sz="2400" dirty="0" err="1" smtClean="0">
                <a:latin typeface="Segoe UI Light" pitchFamily="34" charset="0"/>
              </a:rPr>
              <a:t>evelopment</a:t>
            </a:r>
            <a:r>
              <a:rPr lang="cs-CZ" sz="2400" dirty="0" smtClean="0">
                <a:latin typeface="Segoe UI Light" pitchFamily="34" charset="0"/>
              </a:rPr>
              <a:t> server (ČDK sample)</a:t>
            </a: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59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NOVINKY</a:t>
            </a:r>
            <a:endParaRPr lang="cs-CZ" sz="3200" b="1" dirty="0">
              <a:latin typeface="Segoe UI Light" pitchFamily="34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Kramerius přesunut na GITHUB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Publikováno klientské API Krameria</a:t>
            </a:r>
          </a:p>
          <a:p>
            <a:pPr eaLnBrk="0" hangingPunct="0">
              <a:buClr>
                <a:srgbClr val="C00000"/>
              </a:buClr>
            </a:pPr>
            <a:r>
              <a:rPr lang="cs-CZ" sz="1400" dirty="0" smtClean="0">
                <a:latin typeface="Segoe UI Light" pitchFamily="34" charset="0"/>
              </a:rPr>
              <a:t>			</a:t>
            </a:r>
            <a:r>
              <a:rPr lang="cs-CZ" sz="1400" dirty="0" smtClean="0">
                <a:latin typeface="Segoe UI Light" pitchFamily="34" charset="0"/>
                <a:hlinkClick r:id="rId3"/>
              </a:rPr>
              <a:t>https</a:t>
            </a:r>
            <a:r>
              <a:rPr lang="cs-CZ" sz="1400" dirty="0">
                <a:latin typeface="Segoe UI Light" pitchFamily="34" charset="0"/>
                <a:hlinkClick r:id="rId3"/>
              </a:rPr>
              <a:t>://</a:t>
            </a:r>
            <a:r>
              <a:rPr lang="cs-CZ" sz="1400" dirty="0" smtClean="0">
                <a:latin typeface="Segoe UI Light" pitchFamily="34" charset="0"/>
                <a:hlinkClick r:id="rId3"/>
              </a:rPr>
              <a:t>github.com/ceskaexpedice/kramerius/wiki/ClientAPIDEV</a:t>
            </a:r>
            <a:endParaRPr lang="cs-CZ" sz="1400" dirty="0" smtClean="0">
              <a:latin typeface="Segoe UI Light" pitchFamily="34" charset="0"/>
            </a:endParaRPr>
          </a:p>
          <a:p>
            <a:pPr eaLnBrk="0" hangingPunct="0">
              <a:buClr>
                <a:srgbClr val="C00000"/>
              </a:buClr>
            </a:pPr>
            <a:endParaRPr lang="cs-CZ" sz="1400" dirty="0">
              <a:latin typeface="Segoe UI Light" pitchFamily="34" charset="0"/>
            </a:endParaRPr>
          </a:p>
          <a:p>
            <a:pPr eaLnBrk="0" hangingPunct="0">
              <a:buClr>
                <a:srgbClr val="C00000"/>
              </a:buClr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ČDK </a:t>
            </a:r>
            <a:r>
              <a:rPr lang="cs-CZ" sz="2400" dirty="0" err="1" smtClean="0">
                <a:latin typeface="Segoe UI Light" pitchFamily="34" charset="0"/>
              </a:rPr>
              <a:t>harvestuje</a:t>
            </a:r>
            <a:r>
              <a:rPr lang="cs-CZ" sz="2400" dirty="0" smtClean="0">
                <a:latin typeface="Segoe UI Light" pitchFamily="34" charset="0"/>
              </a:rPr>
              <a:t> data</a:t>
            </a:r>
            <a:r>
              <a:rPr lang="en-US" sz="2400" dirty="0" smtClean="0">
                <a:latin typeface="Segoe UI Light" pitchFamily="34" charset="0"/>
              </a:rPr>
              <a:t> [</a:t>
            </a:r>
            <a:r>
              <a:rPr lang="en-US" sz="2400" dirty="0" err="1" smtClean="0">
                <a:latin typeface="Segoe UI Light" pitchFamily="34" charset="0"/>
              </a:rPr>
              <a:t>stav</a:t>
            </a:r>
            <a:r>
              <a:rPr lang="en-US" sz="2400" dirty="0" smtClean="0">
                <a:latin typeface="Segoe UI Light" pitchFamily="34" charset="0"/>
              </a:rPr>
              <a:t> 10</a:t>
            </a:r>
            <a:r>
              <a:rPr lang="cs-CZ" sz="2400" dirty="0" smtClean="0">
                <a:latin typeface="Segoe UI Light" pitchFamily="34" charset="0"/>
              </a:rPr>
              <a:t>+M objektů</a:t>
            </a:r>
            <a:r>
              <a:rPr lang="en-US" sz="2400" dirty="0" smtClean="0">
                <a:latin typeface="Segoe UI Light" pitchFamily="34" charset="0"/>
              </a:rPr>
              <a:t>]</a:t>
            </a:r>
            <a:endParaRPr lang="cs-CZ" sz="2400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772816"/>
            <a:ext cx="2880000" cy="17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4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62000" y="1775760"/>
            <a:ext cx="7848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Pomáháme vám využívat </a:t>
            </a:r>
            <a:b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</a:br>
            <a:r>
              <a:rPr lang="cs-CZ" sz="2400" b="1" i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vaše informace</a:t>
            </a:r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cs-CZ" sz="2400" b="1" dirty="0">
              <a:solidFill>
                <a:srgbClr val="990000"/>
              </a:solidFill>
              <a:latin typeface="Segoe UI Light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solidFill>
                  <a:srgbClr val="CC0000"/>
                </a:solidFill>
                <a:latin typeface="Segoe UI Light" pitchFamily="34" charset="0"/>
              </a:rPr>
              <a:t>KRAMERIUS 5</a:t>
            </a:r>
          </a:p>
          <a:p>
            <a:pPr algn="ctr"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NOVÉ UI PRO PŘÍSTUP K DIGITÁLNÍM SBÍRKÁM </a:t>
            </a:r>
            <a:endParaRPr lang="cs-CZ" sz="2400" b="1" dirty="0">
              <a:solidFill>
                <a:srgbClr val="CC0000"/>
              </a:solidFill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01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PŘEDPOKLADY PRO KRAMERIUS 5</a:t>
            </a:r>
            <a:endParaRPr lang="cs-CZ" sz="3200" b="1" dirty="0">
              <a:latin typeface="Segoe UI Light" pitchFamily="34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Vznik </a:t>
            </a:r>
            <a:r>
              <a:rPr lang="cs-CZ" sz="2400" dirty="0">
                <a:latin typeface="Segoe UI Light" pitchFamily="34" charset="0"/>
              </a:rPr>
              <a:t>API poskytující funkce </a:t>
            </a:r>
            <a:endParaRPr lang="cs-CZ" sz="2400" dirty="0" smtClean="0">
              <a:latin typeface="Segoe UI Light" pitchFamily="34" charset="0"/>
            </a:endParaRPr>
          </a:p>
          <a:p>
            <a:pPr eaLnBrk="0" hangingPunct="0">
              <a:buClr>
                <a:srgbClr val="C00000"/>
              </a:buClr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Uživatelské rozhraní K5 je </a:t>
            </a:r>
            <a:r>
              <a:rPr lang="cs-CZ" sz="2400" dirty="0" smtClean="0">
                <a:latin typeface="Segoe UI Light" pitchFamily="34" charset="0"/>
              </a:rPr>
              <a:t>samostatné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Stávající (K4) rozhraní je využíváno pro administraci</a:t>
            </a:r>
          </a:p>
          <a:p>
            <a:pPr eaLnBrk="0" hangingPunct="0">
              <a:buClr>
                <a:srgbClr val="C00000"/>
              </a:buClr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Uživatelské rozhraní </a:t>
            </a:r>
            <a:r>
              <a:rPr lang="cs-CZ" sz="2400" dirty="0" smtClean="0">
                <a:latin typeface="Segoe UI Light" pitchFamily="34" charset="0"/>
              </a:rPr>
              <a:t>K5 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je určeno pro koncové uživatele/čtenáře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j</a:t>
            </a:r>
            <a:r>
              <a:rPr lang="cs-CZ" sz="2400" dirty="0" smtClean="0">
                <a:latin typeface="Segoe UI Light" pitchFamily="34" charset="0"/>
              </a:rPr>
              <a:t>e navrženo (také) pro mobilní zařízení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Bude základem pro UI ČDK</a:t>
            </a: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03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PŘEDPOKLADY PRO KRAMERIUS 5</a:t>
            </a:r>
            <a:endParaRPr lang="cs-CZ" sz="3200" b="1" dirty="0">
              <a:latin typeface="Segoe UI Light" pitchFamily="34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 smtClean="0">
                <a:latin typeface="Segoe UI Light" pitchFamily="34" charset="0"/>
              </a:rPr>
              <a:t>Html</a:t>
            </a:r>
            <a:r>
              <a:rPr lang="cs-CZ" sz="2400" dirty="0" smtClean="0">
                <a:latin typeface="Segoe UI Light" pitchFamily="34" charset="0"/>
              </a:rPr>
              <a:t> 5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 smtClean="0">
                <a:latin typeface="Segoe UI Light" pitchFamily="34" charset="0"/>
              </a:rPr>
              <a:t>Responsive</a:t>
            </a:r>
            <a:r>
              <a:rPr lang="cs-CZ" sz="2400" dirty="0" smtClean="0">
                <a:latin typeface="Segoe UI Light" pitchFamily="34" charset="0"/>
              </a:rPr>
              <a:t> design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 smtClean="0">
                <a:latin typeface="Segoe UI Light" pitchFamily="34" charset="0"/>
              </a:rPr>
              <a:t>Konfigurovatelnost</a:t>
            </a:r>
            <a:r>
              <a:rPr lang="cs-CZ" sz="2400" dirty="0" smtClean="0">
                <a:latin typeface="Segoe UI Light" pitchFamily="34" charset="0"/>
              </a:rPr>
              <a:t> </a:t>
            </a: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86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FUNKCIONALITA UI - K5 </a:t>
            </a:r>
            <a:endParaRPr lang="cs-CZ" sz="3200" b="1" dirty="0">
              <a:latin typeface="Segoe UI Light" pitchFamily="34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  <a:latin typeface="Segoe UI Light" pitchFamily="34" charset="0"/>
              </a:rPr>
              <a:t>„NALEZENÍ DOKUMENTU“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Procházení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Vyhledávání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Doporučování</a:t>
            </a:r>
          </a:p>
          <a:p>
            <a:pPr lvl="1" eaLnBrk="0" hangingPunct="0">
              <a:buClr>
                <a:srgbClr val="C00000"/>
              </a:buClr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  <a:latin typeface="Segoe UI Light" pitchFamily="34" charset="0"/>
              </a:rPr>
              <a:t>„ČTENÍ“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Plné zobrazení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Listování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Funkce (tisk, sdílení, sbírky)</a:t>
            </a: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60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ÚVODNÍ OBRAZOVKA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784028"/>
            <a:ext cx="6480000" cy="3388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9941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631825"/>
            <a:ext cx="493713" cy="5692775"/>
          </a:xfrm>
          <a:prstGeom prst="flowChartProcess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Segoe UI Light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latin typeface="Segoe UI Light" pitchFamily="34" charset="0"/>
              </a:rPr>
              <a:t>ÚVODNÍ OBRAZOVKA</a:t>
            </a:r>
            <a:endParaRPr lang="cs-CZ" sz="3200" b="1" dirty="0">
              <a:latin typeface="Segoe UI Light" pitchFamily="34" charset="0"/>
            </a:endParaRPr>
          </a:p>
        </p:txBody>
      </p:sp>
      <p:pic>
        <p:nvPicPr>
          <p:cNvPr id="6" name="Obrázek 5" descr="C:\Users\kocourek\AppData\Local\Microsoft\Windows\Temporary Internet Files\Content.Outlook\M5B67APH\logo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64" y="263619"/>
            <a:ext cx="900000" cy="1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5786" y="1214422"/>
            <a:ext cx="79296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b="1" dirty="0" smtClean="0">
                <a:latin typeface="Segoe UI Light" pitchFamily="34" charset="0"/>
              </a:rPr>
              <a:t>VYHLEDÁVÁNÍ</a:t>
            </a: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Vybraná stránka na pozadí (vybraná/doporučená)</a:t>
            </a: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 smtClean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Filmový pás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Nové, Oblíbené, Nejžádanější …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Segoe UI Light" pitchFamily="34" charset="0"/>
              </a:rPr>
              <a:t>Doporučené, sbírky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endParaRPr lang="cs-CZ" sz="2400" dirty="0">
              <a:latin typeface="Segoe UI Light" pitchFamily="34" charset="0"/>
            </a:endParaRPr>
          </a:p>
          <a:p>
            <a:pPr marL="342900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Navigační lišta ve stylu nového loga</a:t>
            </a: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 err="1">
                <a:latin typeface="Segoe UI Light" pitchFamily="34" charset="0"/>
              </a:rPr>
              <a:t>Home</a:t>
            </a:r>
            <a:r>
              <a:rPr lang="cs-CZ" sz="2400" dirty="0">
                <a:latin typeface="Segoe UI Light" pitchFamily="34" charset="0"/>
              </a:rPr>
              <a:t> Procházet (Autoři, </a:t>
            </a:r>
            <a:r>
              <a:rPr lang="cs-CZ" sz="2400" dirty="0" smtClean="0">
                <a:latin typeface="Segoe UI Light" pitchFamily="34" charset="0"/>
              </a:rPr>
              <a:t>Názvy), </a:t>
            </a:r>
            <a:r>
              <a:rPr lang="cs-CZ" sz="2400" dirty="0" err="1" smtClean="0">
                <a:latin typeface="Segoe UI Light" pitchFamily="34" charset="0"/>
              </a:rPr>
              <a:t>Timeline</a:t>
            </a:r>
            <a:r>
              <a:rPr lang="cs-CZ" sz="2400" dirty="0" smtClean="0">
                <a:latin typeface="Segoe UI Light" pitchFamily="34" charset="0"/>
              </a:rPr>
              <a:t>, Sbírky</a:t>
            </a:r>
            <a:endParaRPr lang="cs-CZ" sz="2400" dirty="0">
              <a:latin typeface="Segoe UI Light" pitchFamily="34" charset="0"/>
            </a:endParaRPr>
          </a:p>
          <a:p>
            <a:pPr marL="800100" lvl="1" indent="-342900"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400" dirty="0">
                <a:latin typeface="Segoe UI Light" pitchFamily="34" charset="0"/>
              </a:rPr>
              <a:t>Přihlásit, </a:t>
            </a:r>
            <a:r>
              <a:rPr lang="cs-CZ" sz="2400" dirty="0" smtClean="0">
                <a:latin typeface="Segoe UI Light" pitchFamily="34" charset="0"/>
              </a:rPr>
              <a:t>Nápověda</a:t>
            </a:r>
            <a:endParaRPr lang="cs-CZ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5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15152</TotalTime>
  <Words>302</Words>
  <Application>Microsoft Macintosh PowerPoint</Application>
  <PresentationFormat>On-screen Show (4:3)</PresentationFormat>
  <Paragraphs>119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Never be bound by the limits of the past in testing the limits of the future</dc:title>
  <dc:creator>Pavel Kocourek</dc:creator>
  <cp:lastModifiedBy>Petr Uhlir</cp:lastModifiedBy>
  <cp:revision>114</cp:revision>
  <dcterms:created xsi:type="dcterms:W3CDTF">2010-05-05T09:04:05Z</dcterms:created>
  <dcterms:modified xsi:type="dcterms:W3CDTF">2014-09-05T08:47:39Z</dcterms:modified>
</cp:coreProperties>
</file>